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4"/>
  </p:notesMasterIdLst>
  <p:sldIdLst>
    <p:sldId id="256" r:id="rId2"/>
    <p:sldId id="257" r:id="rId3"/>
    <p:sldId id="295" r:id="rId4"/>
    <p:sldId id="296" r:id="rId5"/>
    <p:sldId id="297" r:id="rId6"/>
    <p:sldId id="298" r:id="rId7"/>
    <p:sldId id="299" r:id="rId8"/>
    <p:sldId id="313" r:id="rId9"/>
    <p:sldId id="301" r:id="rId10"/>
    <p:sldId id="307" r:id="rId11"/>
    <p:sldId id="308" r:id="rId12"/>
    <p:sldId id="309" r:id="rId13"/>
    <p:sldId id="302" r:id="rId14"/>
    <p:sldId id="303" r:id="rId15"/>
    <p:sldId id="304" r:id="rId16"/>
    <p:sldId id="315" r:id="rId17"/>
    <p:sldId id="306" r:id="rId18"/>
    <p:sldId id="310" r:id="rId19"/>
    <p:sldId id="311" r:id="rId20"/>
    <p:sldId id="312" r:id="rId21"/>
    <p:sldId id="314" r:id="rId22"/>
    <p:sldId id="258" r:id="rId23"/>
  </p:sldIdLst>
  <p:sldSz cx="6858000" cy="51435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Fira Sans" panose="020B0503050000020004" pitchFamily="34" charset="0"/>
      <p:regular r:id="rId29"/>
      <p:bold r:id="rId30"/>
      <p:italic r:id="rId31"/>
      <p:boldItalic r:id="rId32"/>
    </p:embeddedFont>
    <p:embeddedFont>
      <p:font typeface="Fira Sans Light" panose="020B0403050000020004" pitchFamily="34" charset="0"/>
      <p:regular r:id="rId33"/>
      <p:bold r:id="rId34"/>
      <p:italic r:id="rId35"/>
      <p:boldItalic r:id="rId36"/>
    </p:embeddedFont>
    <p:embeddedFont>
      <p:font typeface="Fira Sans SemiBold" panose="020B06030500000200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800860D-6354-4378-A09D-8DFCC888E2C9}">
  <a:tblStyle styleId="{9800860D-6354-4378-A09D-8DFCC888E2C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F3F8801-1707-46FC-A2A7-8ED0A2465BA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191" autoAdjust="0"/>
  </p:normalViewPr>
  <p:slideViewPr>
    <p:cSldViewPr snapToGrid="0">
      <p:cViewPr>
        <p:scale>
          <a:sx n="100" d="100"/>
          <a:sy n="100" d="100"/>
        </p:scale>
        <p:origin x="1236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1528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753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4292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1"/>
            </a:gs>
            <a:gs pos="100000">
              <a:schemeClr val="dk1"/>
            </a:gs>
          </a:gsLst>
          <a:lin ang="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559297" y="0"/>
            <a:ext cx="3304775" cy="5143500"/>
          </a:xfrm>
          <a:custGeom>
            <a:avLst/>
            <a:gdLst/>
            <a:ahLst/>
            <a:cxnLst/>
            <a:rect l="l" t="t" r="r" b="b"/>
            <a:pathLst>
              <a:path w="6228079" h="6858000" extrusionOk="0">
                <a:moveTo>
                  <a:pt x="0" y="0"/>
                </a:moveTo>
                <a:cubicBezTo>
                  <a:pt x="1192022" y="1180275"/>
                  <a:pt x="1930400" y="2817749"/>
                  <a:pt x="1930400" y="4627690"/>
                </a:cubicBezTo>
                <a:cubicBezTo>
                  <a:pt x="1931225" y="5388331"/>
                  <a:pt x="1798574" y="6143219"/>
                  <a:pt x="1538478" y="6858000"/>
                </a:cubicBezTo>
                <a:lnTo>
                  <a:pt x="6228080" y="6858000"/>
                </a:lnTo>
                <a:lnTo>
                  <a:pt x="622808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3680933" y="0"/>
            <a:ext cx="3182901" cy="5143500"/>
          </a:xfrm>
          <a:custGeom>
            <a:avLst/>
            <a:gdLst/>
            <a:ahLst/>
            <a:cxnLst/>
            <a:rect l="l" t="t" r="r" b="b"/>
            <a:pathLst>
              <a:path w="5998400" h="6858000" extrusionOk="0">
                <a:moveTo>
                  <a:pt x="2752407" y="0"/>
                </a:moveTo>
                <a:cubicBezTo>
                  <a:pt x="2856294" y="466997"/>
                  <a:pt x="2908554" y="943991"/>
                  <a:pt x="2908300" y="1422400"/>
                </a:cubicBezTo>
                <a:cubicBezTo>
                  <a:pt x="2908300" y="3686239"/>
                  <a:pt x="1753171" y="5680139"/>
                  <a:pt x="0" y="6847206"/>
                </a:cubicBezTo>
                <a:lnTo>
                  <a:pt x="0" y="6858000"/>
                </a:lnTo>
                <a:lnTo>
                  <a:pt x="5998401" y="6858000"/>
                </a:lnTo>
                <a:lnTo>
                  <a:pt x="5998401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571500" dist="19050" dir="108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4838344" y="6"/>
            <a:ext cx="2023265" cy="3605879"/>
          </a:xfrm>
          <a:custGeom>
            <a:avLst/>
            <a:gdLst/>
            <a:ahLst/>
            <a:cxnLst/>
            <a:rect l="l" t="t" r="r" b="b"/>
            <a:pathLst>
              <a:path w="3812984" h="4807839" extrusionOk="0">
                <a:moveTo>
                  <a:pt x="3812984" y="4807839"/>
                </a:moveTo>
                <a:lnTo>
                  <a:pt x="3812984" y="0"/>
                </a:lnTo>
                <a:lnTo>
                  <a:pt x="0" y="0"/>
                </a:lnTo>
                <a:cubicBezTo>
                  <a:pt x="1961959" y="853313"/>
                  <a:pt x="3421634" y="2644648"/>
                  <a:pt x="3812984" y="4807839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571500" dist="19050" dir="108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584325" y="1991825"/>
            <a:ext cx="4183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5412756" y="0"/>
            <a:ext cx="1445252" cy="5143500"/>
          </a:xfrm>
          <a:custGeom>
            <a:avLst/>
            <a:gdLst/>
            <a:ahLst/>
            <a:cxnLst/>
            <a:rect l="l" t="t" r="r" b="b"/>
            <a:pathLst>
              <a:path w="2569336" h="6858000" extrusionOk="0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5"/>
          <p:cNvSpPr/>
          <p:nvPr/>
        </p:nvSpPr>
        <p:spPr>
          <a:xfrm>
            <a:off x="5524946" y="0"/>
            <a:ext cx="1333059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5"/>
          <p:cNvSpPr/>
          <p:nvPr/>
        </p:nvSpPr>
        <p:spPr>
          <a:xfrm>
            <a:off x="5824089" y="6"/>
            <a:ext cx="1033915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584327" y="836000"/>
            <a:ext cx="5221575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584327" y="1492425"/>
            <a:ext cx="5221575" cy="289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342896" lvl="0" indent="-28574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685791" lvl="1" indent="-285746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2pPr>
            <a:lvl3pPr marL="1028687" lvl="2" indent="-285746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3pPr>
            <a:lvl4pPr marL="1371583" lvl="3" indent="-285746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1714478" lvl="4" indent="-285746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057374" lvl="5" indent="-285746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2400270" lvl="6" indent="-285746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2743166" lvl="7" indent="-285746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3086061" lvl="8" indent="-285746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6360440" y="4749851"/>
            <a:ext cx="411525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/>
          <p:nvPr/>
        </p:nvSpPr>
        <p:spPr>
          <a:xfrm>
            <a:off x="5412756" y="0"/>
            <a:ext cx="1445252" cy="5143500"/>
          </a:xfrm>
          <a:custGeom>
            <a:avLst/>
            <a:gdLst/>
            <a:ahLst/>
            <a:cxnLst/>
            <a:rect l="l" t="t" r="r" b="b"/>
            <a:pathLst>
              <a:path w="2569336" h="6858000" extrusionOk="0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6"/>
          <p:cNvSpPr/>
          <p:nvPr/>
        </p:nvSpPr>
        <p:spPr>
          <a:xfrm>
            <a:off x="5524946" y="0"/>
            <a:ext cx="1333059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6"/>
          <p:cNvSpPr/>
          <p:nvPr/>
        </p:nvSpPr>
        <p:spPr>
          <a:xfrm>
            <a:off x="5824089" y="6"/>
            <a:ext cx="1033915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584327" y="836000"/>
            <a:ext cx="5221575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584326" y="1492425"/>
            <a:ext cx="2439675" cy="292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342896" lvl="0" indent="-266697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500"/>
            </a:lvl1pPr>
            <a:lvl2pPr marL="685791" lvl="1" indent="-266697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1500"/>
            </a:lvl2pPr>
            <a:lvl3pPr marL="1028687" lvl="2" indent="-266697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1500"/>
            </a:lvl3pPr>
            <a:lvl4pPr marL="1371583" lvl="3" indent="-266697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1500"/>
            </a:lvl4pPr>
            <a:lvl5pPr marL="1714478" lvl="4" indent="-266697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1500"/>
            </a:lvl5pPr>
            <a:lvl6pPr marL="2057374" lvl="5" indent="-266697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1500"/>
            </a:lvl6pPr>
            <a:lvl7pPr marL="2400270" lvl="6" indent="-266697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1500"/>
            </a:lvl7pPr>
            <a:lvl8pPr marL="2743166" lvl="7" indent="-266697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1500"/>
            </a:lvl8pPr>
            <a:lvl9pPr marL="3086061" lvl="8" indent="-266697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1500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3366152" y="1492425"/>
            <a:ext cx="2439675" cy="292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342896" lvl="0" indent="-266697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500"/>
            </a:lvl1pPr>
            <a:lvl2pPr marL="685791" lvl="1" indent="-266697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1500"/>
            </a:lvl2pPr>
            <a:lvl3pPr marL="1028687" lvl="2" indent="-266697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1500"/>
            </a:lvl3pPr>
            <a:lvl4pPr marL="1371583" lvl="3" indent="-266697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1500"/>
            </a:lvl4pPr>
            <a:lvl5pPr marL="1714478" lvl="4" indent="-266697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1500"/>
            </a:lvl5pPr>
            <a:lvl6pPr marL="2057374" lvl="5" indent="-266697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1500"/>
            </a:lvl6pPr>
            <a:lvl7pPr marL="2400270" lvl="6" indent="-266697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1500"/>
            </a:lvl7pPr>
            <a:lvl8pPr marL="2743166" lvl="7" indent="-266697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1500"/>
            </a:lvl8pPr>
            <a:lvl9pPr marL="3086061" lvl="8" indent="-266697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15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360440" y="4749851"/>
            <a:ext cx="411525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/>
          <p:nvPr/>
        </p:nvSpPr>
        <p:spPr>
          <a:xfrm>
            <a:off x="5412756" y="0"/>
            <a:ext cx="1445252" cy="5143500"/>
          </a:xfrm>
          <a:custGeom>
            <a:avLst/>
            <a:gdLst/>
            <a:ahLst/>
            <a:cxnLst/>
            <a:rect l="l" t="t" r="r" b="b"/>
            <a:pathLst>
              <a:path w="2569336" h="6858000" extrusionOk="0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0"/>
          <p:cNvSpPr/>
          <p:nvPr/>
        </p:nvSpPr>
        <p:spPr>
          <a:xfrm>
            <a:off x="5524946" y="0"/>
            <a:ext cx="1333059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0"/>
          <p:cNvSpPr/>
          <p:nvPr/>
        </p:nvSpPr>
        <p:spPr>
          <a:xfrm>
            <a:off x="5824089" y="6"/>
            <a:ext cx="1033915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0"/>
          <p:cNvSpPr txBox="1">
            <a:spLocks noGrp="1"/>
          </p:cNvSpPr>
          <p:nvPr>
            <p:ph type="sldNum" idx="12"/>
          </p:nvPr>
        </p:nvSpPr>
        <p:spPr>
          <a:xfrm>
            <a:off x="6360440" y="4749851"/>
            <a:ext cx="411525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1" name="Google Shape;71;p10"/>
          <p:cNvSpPr/>
          <p:nvPr/>
        </p:nvSpPr>
        <p:spPr>
          <a:xfrm rot="10800000">
            <a:off x="9" y="3749427"/>
            <a:ext cx="1033915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solidFill>
            <a:srgbClr val="FFFFFF">
              <a:alpha val="20670"/>
            </a:srgbClr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4327" y="836000"/>
            <a:ext cx="5221575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4327" y="1492425"/>
            <a:ext cx="5221575" cy="28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Fira Sans Light"/>
              <a:buChar char="●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Fira Sans Light"/>
              <a:buChar char="○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Fira Sans Light"/>
              <a:buChar char="■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●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○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■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●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○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Fira Sans Light"/>
              <a:buChar char="■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6360440" y="4749851"/>
            <a:ext cx="41152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975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lvl="1" algn="r" rtl="0">
              <a:buNone/>
              <a:defRPr sz="975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lvl="2" algn="r" rtl="0">
              <a:buNone/>
              <a:defRPr sz="975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lvl="3" algn="r" rtl="0">
              <a:buNone/>
              <a:defRPr sz="975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lvl="4" algn="r" rtl="0">
              <a:buNone/>
              <a:defRPr sz="975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lvl="5" algn="r" rtl="0">
              <a:buNone/>
              <a:defRPr sz="975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lvl="6" algn="r" rtl="0">
              <a:buNone/>
              <a:defRPr sz="975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lvl="7" algn="r" rtl="0">
              <a:buNone/>
              <a:defRPr sz="975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lvl="8" algn="r" rtl="0">
              <a:buNone/>
              <a:defRPr sz="975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>
            <a:spLocks noGrp="1"/>
          </p:cNvSpPr>
          <p:nvPr>
            <p:ph type="ctrTitle"/>
          </p:nvPr>
        </p:nvSpPr>
        <p:spPr>
          <a:xfrm>
            <a:off x="321858" y="2243767"/>
            <a:ext cx="4183200" cy="86985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3000" dirty="0"/>
              <a:t>Blockchain Based Online Market System</a:t>
            </a:r>
            <a:endParaRPr sz="3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472BF1-6519-4BF6-9DF1-9EB34048ADD3}"/>
              </a:ext>
            </a:extLst>
          </p:cNvPr>
          <p:cNvSpPr/>
          <p:nvPr/>
        </p:nvSpPr>
        <p:spPr>
          <a:xfrm>
            <a:off x="4576831" y="3507983"/>
            <a:ext cx="2500925" cy="900246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r>
              <a:rPr lang="en-US" sz="135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Presented by</a:t>
            </a:r>
          </a:p>
          <a:p>
            <a:r>
              <a:rPr lang="en-US" sz="135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Sajil</a:t>
            </a:r>
            <a:r>
              <a:rPr lang="en-US" sz="135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35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Lidhan</a:t>
            </a:r>
            <a:r>
              <a:rPr lang="en-US" sz="135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</a:t>
            </a:r>
          </a:p>
          <a:p>
            <a:r>
              <a:rPr lang="en-US" sz="135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 No: SNG20MCA-2037 </a:t>
            </a:r>
          </a:p>
          <a:p>
            <a:pPr algn="ctr"/>
            <a:endParaRPr lang="en-US" sz="135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50E6F-1CC8-4477-9F82-63EA89BA9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327" y="1424647"/>
            <a:ext cx="5221575" cy="297225"/>
          </a:xfrm>
        </p:spPr>
        <p:txBody>
          <a:bodyPr/>
          <a:lstStyle/>
          <a:p>
            <a:r>
              <a:rPr lang="en-US" dirty="0">
                <a:sym typeface="+mn-ea"/>
              </a:rPr>
              <a:t>Economic Feasibility</a:t>
            </a:r>
            <a:br>
              <a:rPr lang="en-US" dirty="0">
                <a:sym typeface="+mn-ea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3E31A-6B89-4D24-B59A-308063E41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327" y="1633106"/>
            <a:ext cx="5221575" cy="2417400"/>
          </a:xfrm>
        </p:spPr>
        <p:txBody>
          <a:bodyPr/>
          <a:lstStyle/>
          <a:p>
            <a:r>
              <a:rPr lang="en-US" sz="1125" dirty="0"/>
              <a:t>Economical feasibility is the most frequently used method for evaluating the effectiveness of a system</a:t>
            </a:r>
          </a:p>
          <a:p>
            <a:r>
              <a:rPr lang="en-US" sz="1200" dirty="0"/>
              <a:t>it is most commonly known as cost benefit analysis.</a:t>
            </a:r>
            <a:endParaRPr lang="en-US" sz="1125" dirty="0"/>
          </a:p>
          <a:p>
            <a:r>
              <a:rPr lang="en-US" sz="1200" dirty="0"/>
              <a:t>The procedure to determine the benefits and savings that are expected from a system and compare them with cost</a:t>
            </a:r>
          </a:p>
          <a:p>
            <a:r>
              <a:rPr lang="en-US" sz="1200" dirty="0"/>
              <a:t>Under the economic feasibility we have done a cost benefit analysis by conducting the economic feasibility</a:t>
            </a:r>
          </a:p>
          <a:p>
            <a:r>
              <a:rPr lang="en-US" sz="1200" dirty="0"/>
              <a:t>Python and SQL databases are easily available on internet . so the project is economically possible</a:t>
            </a:r>
          </a:p>
          <a:p>
            <a:r>
              <a:rPr lang="en-US" sz="1200" dirty="0"/>
              <a:t>it was clear the benefits out weights cost and then the decision is made to continue the project</a:t>
            </a:r>
          </a:p>
          <a:p>
            <a:endParaRPr lang="en-US" sz="1200" dirty="0"/>
          </a:p>
          <a:p>
            <a:pPr marL="57149" indent="0">
              <a:buNone/>
            </a:pPr>
            <a:endParaRPr lang="en-US" sz="1200" dirty="0"/>
          </a:p>
          <a:p>
            <a:endParaRPr lang="en-US" sz="1200" dirty="0"/>
          </a:p>
          <a:p>
            <a:endParaRPr lang="en-US" sz="1125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4CFEF9-F186-49C8-B962-FB94EB2B10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55476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72F62-011D-40A3-9140-E0318DB2F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327" y="1377097"/>
            <a:ext cx="5221575" cy="297225"/>
          </a:xfrm>
        </p:spPr>
        <p:txBody>
          <a:bodyPr/>
          <a:lstStyle/>
          <a:p>
            <a:r>
              <a:rPr lang="en-US" dirty="0">
                <a:sym typeface="+mn-ea"/>
              </a:rPr>
              <a:t>Operational Feasibility</a:t>
            </a:r>
            <a:br>
              <a:rPr lang="en-US" dirty="0">
                <a:sym typeface="+mn-ea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00642-D7CC-489E-93AA-47846890B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327" y="1486016"/>
            <a:ext cx="5221575" cy="2171475"/>
          </a:xfrm>
        </p:spPr>
        <p:txBody>
          <a:bodyPr/>
          <a:lstStyle/>
          <a:p>
            <a:r>
              <a:rPr lang="en-US" sz="1125" dirty="0"/>
              <a:t>The project has been developed in such a way that it becomes very easy even for a person with little computer knowledge to operate it.</a:t>
            </a:r>
          </a:p>
          <a:p>
            <a:r>
              <a:rPr lang="en-US" sz="1200" dirty="0"/>
              <a:t>This application is very user friendly and does not require any technical person to operate.</a:t>
            </a:r>
          </a:p>
          <a:p>
            <a:r>
              <a:rPr lang="en-US" sz="1200" dirty="0"/>
              <a:t>Thus the project is operationally possible</a:t>
            </a:r>
          </a:p>
          <a:p>
            <a:r>
              <a:rPr lang="en-US" sz="1200" dirty="0"/>
              <a:t>The proposed project is beneficial, because it can be turned into an information system that will work when its developed and installed.</a:t>
            </a:r>
          </a:p>
          <a:p>
            <a:r>
              <a:rPr lang="en-US" sz="1200" dirty="0"/>
              <a:t>There are no barriers to implementation.</a:t>
            </a:r>
          </a:p>
          <a:p>
            <a:r>
              <a:rPr lang="en-US" sz="1200" dirty="0"/>
              <a:t>The proposed system is a sophisticated system, hence it covers all the over frequently needed facilities.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125" dirty="0"/>
          </a:p>
          <a:p>
            <a:endParaRPr lang="en-US" sz="1125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F3B45-1BEC-43FC-AE5F-2E4718B359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2568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F3290-CE47-44FD-856F-1F26DF12A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327" y="1383902"/>
            <a:ext cx="5221575" cy="297225"/>
          </a:xfrm>
        </p:spPr>
        <p:txBody>
          <a:bodyPr/>
          <a:lstStyle/>
          <a:p>
            <a:r>
              <a:rPr lang="en-US" dirty="0">
                <a:sym typeface="+mn-ea"/>
              </a:rPr>
              <a:t>Technical Feasibility</a:t>
            </a:r>
            <a:br>
              <a:rPr lang="en-US" dirty="0">
                <a:sym typeface="+mn-ea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1B630-7E5D-4A80-BC97-D5179FD7DC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327" y="1532516"/>
            <a:ext cx="5221575" cy="2171475"/>
          </a:xfrm>
        </p:spPr>
        <p:txBody>
          <a:bodyPr/>
          <a:lstStyle/>
          <a:p>
            <a:r>
              <a:rPr lang="en-US" sz="1125" dirty="0"/>
              <a:t>It deals with the hardware and software used in the system</a:t>
            </a:r>
          </a:p>
          <a:p>
            <a:r>
              <a:rPr lang="en-US" sz="1200" dirty="0"/>
              <a:t>This system use windows platform ,MySQL for database ,python.</a:t>
            </a:r>
          </a:p>
          <a:p>
            <a:pPr marL="57149" indent="0">
              <a:buNone/>
            </a:pPr>
            <a:r>
              <a:rPr lang="en-US" sz="1200" dirty="0"/>
              <a:t>       Thus the project is technically possible.</a:t>
            </a:r>
          </a:p>
          <a:p>
            <a:r>
              <a:rPr lang="en-US" sz="1200" dirty="0"/>
              <a:t>Technical feasibility concentrate on the existing computer system and what tends it can support the proposed system.</a:t>
            </a:r>
          </a:p>
          <a:p>
            <a:r>
              <a:rPr lang="en-US" sz="1200" dirty="0"/>
              <a:t>Technical feasibility is highly computer oriented process.</a:t>
            </a:r>
          </a:p>
          <a:p>
            <a:r>
              <a:rPr lang="en-US" sz="1200" dirty="0"/>
              <a:t>sing a computerized system , time and effort is reduced to a great extent.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pPr marL="57149" indent="0">
              <a:buNone/>
            </a:pPr>
            <a:endParaRPr lang="en-US" sz="1200" dirty="0"/>
          </a:p>
          <a:p>
            <a:endParaRPr lang="en-US" sz="1200" dirty="0"/>
          </a:p>
          <a:p>
            <a:endParaRPr lang="en-US" sz="1125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FF2C4-3282-4435-8499-B8679CB76B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82924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body" idx="1"/>
          </p:nvPr>
        </p:nvSpPr>
        <p:spPr>
          <a:xfrm>
            <a:off x="384299" y="1461931"/>
            <a:ext cx="2781828" cy="27382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sz="1350" b="1" dirty="0"/>
              <a:t>Minimum Software Requirements</a:t>
            </a:r>
            <a:endParaRPr sz="1350" b="1" dirty="0"/>
          </a:p>
          <a:p>
            <a:pPr marL="257172" indent="-257172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25" dirty="0"/>
              <a:t>Operating system : Windows 7 or above  </a:t>
            </a:r>
          </a:p>
          <a:p>
            <a:pPr marL="257172" indent="-257172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25" dirty="0"/>
              <a:t>Front end              :</a:t>
            </a:r>
            <a:r>
              <a:rPr lang="en-US" sz="1125" dirty="0" err="1"/>
              <a:t>html,css</a:t>
            </a:r>
            <a:endParaRPr lang="en-US" sz="1125" dirty="0"/>
          </a:p>
          <a:p>
            <a:pPr marL="257172" indent="-257172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25" dirty="0"/>
              <a:t>Language	             :Python</a:t>
            </a:r>
          </a:p>
          <a:p>
            <a:pPr marL="257172" indent="-257172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25" dirty="0"/>
              <a:t>Backend	             :MySQL</a:t>
            </a:r>
          </a:p>
          <a:p>
            <a:pPr marL="257172" indent="-257172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25" dirty="0"/>
              <a:t>Framework            :Flask</a:t>
            </a:r>
          </a:p>
          <a:p>
            <a:pPr marL="257172" indent="-257172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25" dirty="0"/>
              <a:t>IDE                         :Sublime Text Editor</a:t>
            </a:r>
          </a:p>
          <a:p>
            <a:pPr marL="257172" indent="-257172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49" name="Google Shape;149;p19"/>
          <p:cNvSpPr txBox="1">
            <a:spLocks noGrp="1"/>
          </p:cNvSpPr>
          <p:nvPr>
            <p:ph type="title"/>
          </p:nvPr>
        </p:nvSpPr>
        <p:spPr>
          <a:xfrm>
            <a:off x="384302" y="1027052"/>
            <a:ext cx="5359275" cy="32256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Software and Hardware Requirements</a:t>
            </a:r>
            <a:endParaRPr dirty="0"/>
          </a:p>
        </p:txBody>
      </p:sp>
      <p:sp>
        <p:nvSpPr>
          <p:cNvPr id="150" name="Google Shape;150;p19"/>
          <p:cNvSpPr txBox="1">
            <a:spLocks noGrp="1"/>
          </p:cNvSpPr>
          <p:nvPr>
            <p:ph type="body" idx="2"/>
          </p:nvPr>
        </p:nvSpPr>
        <p:spPr>
          <a:xfrm>
            <a:off x="3330953" y="1461931"/>
            <a:ext cx="2907524" cy="27382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sz="1350" b="1" dirty="0"/>
              <a:t>Minimum Hardware Requirements</a:t>
            </a:r>
          </a:p>
          <a:p>
            <a:pPr marL="214311" indent="-214311">
              <a:buFont typeface="Arial" panose="020B0604020202020204" pitchFamily="34" charset="0"/>
              <a:buChar char="•"/>
            </a:pPr>
            <a:endParaRPr lang="en" sz="1125" dirty="0"/>
          </a:p>
          <a:p>
            <a:pPr marL="214311" indent="-214311">
              <a:buFont typeface="Arial" panose="020B0604020202020204" pitchFamily="34" charset="0"/>
              <a:buChar char="•"/>
            </a:pPr>
            <a:r>
              <a:rPr lang="en" sz="1125" dirty="0"/>
              <a:t>Processor :intel core i3 or above</a:t>
            </a:r>
          </a:p>
          <a:p>
            <a:pPr marL="0" indent="0">
              <a:buNone/>
            </a:pPr>
            <a:endParaRPr lang="en" sz="1125" dirty="0"/>
          </a:p>
          <a:p>
            <a:pPr marL="214311" indent="-214311">
              <a:buFont typeface="Arial" panose="020B0604020202020204" pitchFamily="34" charset="0"/>
              <a:buChar char="•"/>
            </a:pPr>
            <a:r>
              <a:rPr lang="en" sz="1125" dirty="0"/>
              <a:t>RAM           :4GB</a:t>
            </a:r>
          </a:p>
          <a:p>
            <a:pPr marL="0" indent="0">
              <a:buNone/>
            </a:pPr>
            <a:endParaRPr lang="en" sz="1125" dirty="0"/>
          </a:p>
          <a:p>
            <a:pPr marL="214311" indent="-214311">
              <a:buFont typeface="Arial" panose="020B0604020202020204" pitchFamily="34" charset="0"/>
              <a:buChar char="•"/>
            </a:pPr>
            <a:r>
              <a:rPr lang="en" sz="1125" dirty="0"/>
              <a:t>Hard Disk   :20GB</a:t>
            </a:r>
          </a:p>
          <a:p>
            <a:pPr marL="214311" indent="-214311"/>
            <a:endParaRPr lang="en" sz="1350" b="1" dirty="0"/>
          </a:p>
          <a:p>
            <a:pPr marL="214311" indent="-214311"/>
            <a:endParaRPr lang="en" sz="1350" b="1" dirty="0"/>
          </a:p>
          <a:p>
            <a:pPr marL="257172" indent="-257172">
              <a:buFont typeface="Arial" panose="020B0604020202020204" pitchFamily="34" charset="0"/>
              <a:buChar char="•"/>
            </a:pPr>
            <a:endParaRPr b="1" dirty="0"/>
          </a:p>
        </p:txBody>
      </p:sp>
      <p:sp>
        <p:nvSpPr>
          <p:cNvPr id="151" name="Google Shape;151;p19"/>
          <p:cNvSpPr txBox="1">
            <a:spLocks noGrp="1"/>
          </p:cNvSpPr>
          <p:nvPr>
            <p:ph type="sldNum" idx="12"/>
          </p:nvPr>
        </p:nvSpPr>
        <p:spPr>
          <a:xfrm>
            <a:off x="6360440" y="4205326"/>
            <a:ext cx="411525" cy="29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2466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C0E7F-C566-4542-B173-7AB2295F6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Design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7C4FF7-680F-467D-BAC6-9760661405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82547A-E06F-4860-BA6D-CBB98DB5D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51" y="1851394"/>
            <a:ext cx="5840597" cy="7889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C069D2-F7C8-47C7-A2A6-41D6A2796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49" y="2787850"/>
            <a:ext cx="3248978" cy="84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87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71510-6139-46BB-9F45-25383F2D5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62" y="607161"/>
            <a:ext cx="5221575" cy="297225"/>
          </a:xfrm>
        </p:spPr>
        <p:txBody>
          <a:bodyPr/>
          <a:lstStyle/>
          <a:p>
            <a:r>
              <a:rPr lang="en-US" dirty="0"/>
              <a:t>Activity Diagram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6CDB92-B3AA-40B0-A2C8-45F9314D10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sp>
        <p:nvSpPr>
          <p:cNvPr id="4" name="Google Shape;183;p23">
            <a:extLst>
              <a:ext uri="{FF2B5EF4-FFF2-40B4-BE49-F238E27FC236}">
                <a16:creationId xmlns:a16="http://schemas.microsoft.com/office/drawing/2014/main" id="{64BAA40E-A598-44B7-B152-ABFFC30A3D57}"/>
              </a:ext>
            </a:extLst>
          </p:cNvPr>
          <p:cNvSpPr/>
          <p:nvPr/>
        </p:nvSpPr>
        <p:spPr>
          <a:xfrm>
            <a:off x="2386499" y="1523006"/>
            <a:ext cx="1153575" cy="33187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" sz="75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Login</a:t>
            </a:r>
            <a:endParaRPr sz="105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" name="Google Shape;187;p23">
            <a:extLst>
              <a:ext uri="{FF2B5EF4-FFF2-40B4-BE49-F238E27FC236}">
                <a16:creationId xmlns:a16="http://schemas.microsoft.com/office/drawing/2014/main" id="{CAC2DC91-1065-4760-A08E-36A2BB022816}"/>
              </a:ext>
            </a:extLst>
          </p:cNvPr>
          <p:cNvSpPr/>
          <p:nvPr/>
        </p:nvSpPr>
        <p:spPr>
          <a:xfrm>
            <a:off x="259523" y="2503034"/>
            <a:ext cx="1153575" cy="33187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" sz="75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View Products</a:t>
            </a:r>
            <a:endParaRPr sz="105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" name="Google Shape;188;p23">
            <a:extLst>
              <a:ext uri="{FF2B5EF4-FFF2-40B4-BE49-F238E27FC236}">
                <a16:creationId xmlns:a16="http://schemas.microsoft.com/office/drawing/2014/main" id="{492B4D29-4484-4214-8273-5F249103E717}"/>
              </a:ext>
            </a:extLst>
          </p:cNvPr>
          <p:cNvSpPr/>
          <p:nvPr/>
        </p:nvSpPr>
        <p:spPr>
          <a:xfrm>
            <a:off x="2386499" y="2494802"/>
            <a:ext cx="1153575" cy="33187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US" sz="75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Manage Order &amp; Delivery</a:t>
            </a:r>
            <a:endParaRPr sz="75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9" name="Google Shape;190;p23">
            <a:extLst>
              <a:ext uri="{FF2B5EF4-FFF2-40B4-BE49-F238E27FC236}">
                <a16:creationId xmlns:a16="http://schemas.microsoft.com/office/drawing/2014/main" id="{69234771-57BA-43EE-A083-70F1D6C7818B}"/>
              </a:ext>
            </a:extLst>
          </p:cNvPr>
          <p:cNvCxnSpPr>
            <a:cxnSpLocks/>
            <a:stCxn id="4" idx="2"/>
          </p:cNvCxnSpPr>
          <p:nvPr/>
        </p:nvCxnSpPr>
        <p:spPr>
          <a:xfrm rot="16200000" flipH="1">
            <a:off x="3830577" y="987588"/>
            <a:ext cx="473984" cy="220856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" name="Google Shape;191;p23">
            <a:extLst>
              <a:ext uri="{FF2B5EF4-FFF2-40B4-BE49-F238E27FC236}">
                <a16:creationId xmlns:a16="http://schemas.microsoft.com/office/drawing/2014/main" id="{E41702D6-2F3C-423D-8920-2BBAD7AEB753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1692711" y="1854881"/>
            <a:ext cx="1270577" cy="236625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92;p23">
            <a:extLst>
              <a:ext uri="{FF2B5EF4-FFF2-40B4-BE49-F238E27FC236}">
                <a16:creationId xmlns:a16="http://schemas.microsoft.com/office/drawing/2014/main" id="{94D2ED61-E583-476B-B145-61BFA611653E}"/>
              </a:ext>
            </a:extLst>
          </p:cNvPr>
          <p:cNvCxnSpPr>
            <a:cxnSpLocks/>
          </p:cNvCxnSpPr>
          <p:nvPr/>
        </p:nvCxnSpPr>
        <p:spPr>
          <a:xfrm rot="10800000" flipV="1">
            <a:off x="827530" y="2091508"/>
            <a:ext cx="950771" cy="403295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94;p23">
            <a:extLst>
              <a:ext uri="{FF2B5EF4-FFF2-40B4-BE49-F238E27FC236}">
                <a16:creationId xmlns:a16="http://schemas.microsoft.com/office/drawing/2014/main" id="{21208A90-6165-47B0-AFD1-BED861B5E0B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35790" y="2464927"/>
            <a:ext cx="272129" cy="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" name="Google Shape;188;p23">
            <a:extLst>
              <a:ext uri="{FF2B5EF4-FFF2-40B4-BE49-F238E27FC236}">
                <a16:creationId xmlns:a16="http://schemas.microsoft.com/office/drawing/2014/main" id="{2D6DEF62-DADB-4653-981D-204790BEFEF8}"/>
              </a:ext>
            </a:extLst>
          </p:cNvPr>
          <p:cNvSpPr/>
          <p:nvPr/>
        </p:nvSpPr>
        <p:spPr>
          <a:xfrm>
            <a:off x="4595066" y="2507855"/>
            <a:ext cx="1153575" cy="33187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US" sz="75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Manage Account</a:t>
            </a:r>
            <a:endParaRPr sz="75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3" name="Google Shape;193;p23">
            <a:extLst>
              <a:ext uri="{FF2B5EF4-FFF2-40B4-BE49-F238E27FC236}">
                <a16:creationId xmlns:a16="http://schemas.microsoft.com/office/drawing/2014/main" id="{29B52C48-9A7F-4229-BC41-E4E8CF15E078}"/>
              </a:ext>
            </a:extLst>
          </p:cNvPr>
          <p:cNvCxnSpPr>
            <a:cxnSpLocks/>
            <a:endCxn id="4" idx="2"/>
          </p:cNvCxnSpPr>
          <p:nvPr/>
        </p:nvCxnSpPr>
        <p:spPr>
          <a:xfrm rot="5400000" flipH="1" flipV="1">
            <a:off x="2643326" y="2174839"/>
            <a:ext cx="639921" cy="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" name="Google Shape;187;p23">
            <a:extLst>
              <a:ext uri="{FF2B5EF4-FFF2-40B4-BE49-F238E27FC236}">
                <a16:creationId xmlns:a16="http://schemas.microsoft.com/office/drawing/2014/main" id="{4D1360AA-E215-477F-A760-8C19A9983832}"/>
              </a:ext>
            </a:extLst>
          </p:cNvPr>
          <p:cNvSpPr/>
          <p:nvPr/>
        </p:nvSpPr>
        <p:spPr>
          <a:xfrm>
            <a:off x="259523" y="3136484"/>
            <a:ext cx="1153575" cy="33187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" sz="75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View Customer</a:t>
            </a:r>
            <a:endParaRPr sz="105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" name="Google Shape;187;p23">
            <a:extLst>
              <a:ext uri="{FF2B5EF4-FFF2-40B4-BE49-F238E27FC236}">
                <a16:creationId xmlns:a16="http://schemas.microsoft.com/office/drawing/2014/main" id="{65F4DD5E-B092-49A1-98B6-5F992DF1D2C2}"/>
              </a:ext>
            </a:extLst>
          </p:cNvPr>
          <p:cNvSpPr/>
          <p:nvPr/>
        </p:nvSpPr>
        <p:spPr>
          <a:xfrm>
            <a:off x="259523" y="3665327"/>
            <a:ext cx="1153575" cy="33187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" sz="75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View Seller</a:t>
            </a:r>
            <a:endParaRPr sz="105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6" name="Google Shape;193;p23">
            <a:extLst>
              <a:ext uri="{FF2B5EF4-FFF2-40B4-BE49-F238E27FC236}">
                <a16:creationId xmlns:a16="http://schemas.microsoft.com/office/drawing/2014/main" id="{89080C0D-5BE3-4C0C-B5DF-EBDF6C885A5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79067" y="2975134"/>
            <a:ext cx="296916" cy="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93;p23">
            <a:extLst>
              <a:ext uri="{FF2B5EF4-FFF2-40B4-BE49-F238E27FC236}">
                <a16:creationId xmlns:a16="http://schemas.microsoft.com/office/drawing/2014/main" id="{D5B2D451-816C-4E10-8A56-F0BB49CC48BE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7883" y="3535678"/>
            <a:ext cx="259293" cy="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188;p23">
            <a:extLst>
              <a:ext uri="{FF2B5EF4-FFF2-40B4-BE49-F238E27FC236}">
                <a16:creationId xmlns:a16="http://schemas.microsoft.com/office/drawing/2014/main" id="{B3DE637A-CDDD-4E7A-892F-D9D6BC388FA3}"/>
              </a:ext>
            </a:extLst>
          </p:cNvPr>
          <p:cNvSpPr/>
          <p:nvPr/>
        </p:nvSpPr>
        <p:spPr>
          <a:xfrm>
            <a:off x="2403644" y="3096095"/>
            <a:ext cx="1153575" cy="33187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US" sz="75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Manage Payment</a:t>
            </a:r>
            <a:endParaRPr sz="75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3" name="Google Shape;193;p23">
            <a:extLst>
              <a:ext uri="{FF2B5EF4-FFF2-40B4-BE49-F238E27FC236}">
                <a16:creationId xmlns:a16="http://schemas.microsoft.com/office/drawing/2014/main" id="{02AB61E4-DDA9-4434-A928-03C0F440D207}"/>
              </a:ext>
            </a:extLst>
          </p:cNvPr>
          <p:cNvCxnSpPr>
            <a:cxnSpLocks/>
          </p:cNvCxnSpPr>
          <p:nvPr/>
        </p:nvCxnSpPr>
        <p:spPr>
          <a:xfrm rot="16200000" flipV="1">
            <a:off x="2839357" y="2958824"/>
            <a:ext cx="259293" cy="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188;p23">
            <a:extLst>
              <a:ext uri="{FF2B5EF4-FFF2-40B4-BE49-F238E27FC236}">
                <a16:creationId xmlns:a16="http://schemas.microsoft.com/office/drawing/2014/main" id="{3513B5FA-79E5-43A5-BA6C-28B2C0915C46}"/>
              </a:ext>
            </a:extLst>
          </p:cNvPr>
          <p:cNvSpPr/>
          <p:nvPr/>
        </p:nvSpPr>
        <p:spPr>
          <a:xfrm>
            <a:off x="4640389" y="3121757"/>
            <a:ext cx="1153575" cy="33187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US" sz="75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Manage Purchase</a:t>
            </a:r>
            <a:endParaRPr sz="75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" name="Google Shape;188;p23">
            <a:extLst>
              <a:ext uri="{FF2B5EF4-FFF2-40B4-BE49-F238E27FC236}">
                <a16:creationId xmlns:a16="http://schemas.microsoft.com/office/drawing/2014/main" id="{597D7748-A698-4D87-A57F-2ECCA8D41449}"/>
              </a:ext>
            </a:extLst>
          </p:cNvPr>
          <p:cNvSpPr/>
          <p:nvPr/>
        </p:nvSpPr>
        <p:spPr>
          <a:xfrm>
            <a:off x="4664678" y="3699761"/>
            <a:ext cx="1153575" cy="33187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US" sz="75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Manage Payment</a:t>
            </a:r>
            <a:endParaRPr sz="75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CF0B757-3287-42CB-9D48-292B36CF2CDD}"/>
              </a:ext>
            </a:extLst>
          </p:cNvPr>
          <p:cNvCxnSpPr/>
          <p:nvPr/>
        </p:nvCxnSpPr>
        <p:spPr>
          <a:xfrm>
            <a:off x="1778297" y="1688941"/>
            <a:ext cx="0" cy="242109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0A07DFB-3F22-4790-89E5-ED84726A224F}"/>
              </a:ext>
            </a:extLst>
          </p:cNvPr>
          <p:cNvCxnSpPr/>
          <p:nvPr/>
        </p:nvCxnSpPr>
        <p:spPr>
          <a:xfrm>
            <a:off x="4378622" y="1687018"/>
            <a:ext cx="0" cy="242109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Google Shape;193;p23">
            <a:extLst>
              <a:ext uri="{FF2B5EF4-FFF2-40B4-BE49-F238E27FC236}">
                <a16:creationId xmlns:a16="http://schemas.microsoft.com/office/drawing/2014/main" id="{CE8E9EAF-8CE8-4191-8B41-7EBD7CE2B7E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045229" y="2973299"/>
            <a:ext cx="296916" cy="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193;p23">
            <a:extLst>
              <a:ext uri="{FF2B5EF4-FFF2-40B4-BE49-F238E27FC236}">
                <a16:creationId xmlns:a16="http://schemas.microsoft.com/office/drawing/2014/main" id="{F8CD3873-DFC5-4EFE-956A-D5DFC1F0562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051572" y="3561659"/>
            <a:ext cx="296916" cy="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41CDA6D-0DF1-4C95-BB86-F6A25600C22B}"/>
              </a:ext>
            </a:extLst>
          </p:cNvPr>
          <p:cNvCxnSpPr>
            <a:cxnSpLocks/>
          </p:cNvCxnSpPr>
          <p:nvPr/>
        </p:nvCxnSpPr>
        <p:spPr>
          <a:xfrm>
            <a:off x="827524" y="3997203"/>
            <a:ext cx="0" cy="141413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2804C8A-9F59-4264-BA5D-DF938DF432C3}"/>
              </a:ext>
            </a:extLst>
          </p:cNvPr>
          <p:cNvCxnSpPr>
            <a:cxnSpLocks/>
          </p:cNvCxnSpPr>
          <p:nvPr/>
        </p:nvCxnSpPr>
        <p:spPr>
          <a:xfrm>
            <a:off x="827524" y="4138613"/>
            <a:ext cx="950774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0D9B213-71D8-49CF-AC2E-FA72B9455343}"/>
              </a:ext>
            </a:extLst>
          </p:cNvPr>
          <p:cNvCxnSpPr>
            <a:cxnSpLocks/>
          </p:cNvCxnSpPr>
          <p:nvPr/>
        </p:nvCxnSpPr>
        <p:spPr>
          <a:xfrm>
            <a:off x="1692709" y="4138613"/>
            <a:ext cx="950774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CB00F21-9B25-45E2-A866-056DCA11D356}"/>
              </a:ext>
            </a:extLst>
          </p:cNvPr>
          <p:cNvCxnSpPr>
            <a:cxnSpLocks/>
          </p:cNvCxnSpPr>
          <p:nvPr/>
        </p:nvCxnSpPr>
        <p:spPr>
          <a:xfrm>
            <a:off x="2643482" y="4138616"/>
            <a:ext cx="0" cy="123825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B1380BB-6E3F-43B7-B9A7-8B467146430B}"/>
              </a:ext>
            </a:extLst>
          </p:cNvPr>
          <p:cNvCxnSpPr>
            <a:cxnSpLocks/>
          </p:cNvCxnSpPr>
          <p:nvPr/>
        </p:nvCxnSpPr>
        <p:spPr>
          <a:xfrm>
            <a:off x="3429001" y="4133850"/>
            <a:ext cx="950774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7B37707-59B4-4D89-9169-07463A8C6F69}"/>
              </a:ext>
            </a:extLst>
          </p:cNvPr>
          <p:cNvCxnSpPr>
            <a:cxnSpLocks/>
          </p:cNvCxnSpPr>
          <p:nvPr/>
        </p:nvCxnSpPr>
        <p:spPr>
          <a:xfrm>
            <a:off x="3429000" y="4133852"/>
            <a:ext cx="0" cy="112376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F5D54AA-BB48-416B-AA6B-1E56009EF274}"/>
              </a:ext>
            </a:extLst>
          </p:cNvPr>
          <p:cNvCxnSpPr>
            <a:cxnSpLocks/>
          </p:cNvCxnSpPr>
          <p:nvPr/>
        </p:nvCxnSpPr>
        <p:spPr>
          <a:xfrm>
            <a:off x="2636633" y="4251723"/>
            <a:ext cx="860234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A8595D8-73B7-40E6-A631-E0CFD9A773CD}"/>
              </a:ext>
            </a:extLst>
          </p:cNvPr>
          <p:cNvCxnSpPr>
            <a:cxnSpLocks/>
          </p:cNvCxnSpPr>
          <p:nvPr/>
        </p:nvCxnSpPr>
        <p:spPr>
          <a:xfrm>
            <a:off x="2636633" y="4369594"/>
            <a:ext cx="860234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63A5F49-1295-4B52-BA9A-2E2B9B8627DE}"/>
              </a:ext>
            </a:extLst>
          </p:cNvPr>
          <p:cNvCxnSpPr>
            <a:cxnSpLocks/>
          </p:cNvCxnSpPr>
          <p:nvPr/>
        </p:nvCxnSpPr>
        <p:spPr>
          <a:xfrm>
            <a:off x="2636632" y="4246229"/>
            <a:ext cx="0" cy="123825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7CDC6D7-3935-4046-9453-AED4CDB25157}"/>
              </a:ext>
            </a:extLst>
          </p:cNvPr>
          <p:cNvCxnSpPr>
            <a:cxnSpLocks/>
          </p:cNvCxnSpPr>
          <p:nvPr/>
        </p:nvCxnSpPr>
        <p:spPr>
          <a:xfrm>
            <a:off x="3496866" y="4245773"/>
            <a:ext cx="0" cy="123825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D8724D2-366D-4F26-8DE2-714377B680A8}"/>
              </a:ext>
            </a:extLst>
          </p:cNvPr>
          <p:cNvCxnSpPr>
            <a:cxnSpLocks/>
          </p:cNvCxnSpPr>
          <p:nvPr/>
        </p:nvCxnSpPr>
        <p:spPr>
          <a:xfrm>
            <a:off x="2980430" y="3878301"/>
            <a:ext cx="0" cy="36271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1810A3-5E90-43DF-9D26-9492E10DC7EF}"/>
              </a:ext>
            </a:extLst>
          </p:cNvPr>
          <p:cNvSpPr txBox="1"/>
          <p:nvPr/>
        </p:nvSpPr>
        <p:spPr>
          <a:xfrm>
            <a:off x="23456" y="1422738"/>
            <a:ext cx="350968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Admin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484F99-FF61-456C-B4E1-FBD275FB7553}"/>
              </a:ext>
            </a:extLst>
          </p:cNvPr>
          <p:cNvSpPr txBox="1"/>
          <p:nvPr/>
        </p:nvSpPr>
        <p:spPr>
          <a:xfrm>
            <a:off x="1214158" y="1271652"/>
            <a:ext cx="350968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Seller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99378D-E220-4C0F-8694-D0E4FBD6E93A}"/>
              </a:ext>
            </a:extLst>
          </p:cNvPr>
          <p:cNvSpPr txBox="1"/>
          <p:nvPr/>
        </p:nvSpPr>
        <p:spPr>
          <a:xfrm>
            <a:off x="3417009" y="1422739"/>
            <a:ext cx="350968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Customer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FEAA1-4134-4A18-AA1D-8F8475F61A2E}"/>
              </a:ext>
            </a:extLst>
          </p:cNvPr>
          <p:cNvCxnSpPr>
            <a:cxnSpLocks/>
          </p:cNvCxnSpPr>
          <p:nvPr/>
        </p:nvCxnSpPr>
        <p:spPr>
          <a:xfrm>
            <a:off x="4378624" y="4133854"/>
            <a:ext cx="862840" cy="4763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E9AEC3B-4C2A-400B-B88A-E713C5922F01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5241462" y="4031637"/>
            <a:ext cx="0" cy="106979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Google Shape;188;p23">
            <a:extLst>
              <a:ext uri="{FF2B5EF4-FFF2-40B4-BE49-F238E27FC236}">
                <a16:creationId xmlns:a16="http://schemas.microsoft.com/office/drawing/2014/main" id="{63526A95-93F5-40E7-9802-E9815B224E84}"/>
              </a:ext>
            </a:extLst>
          </p:cNvPr>
          <p:cNvSpPr/>
          <p:nvPr/>
        </p:nvSpPr>
        <p:spPr>
          <a:xfrm>
            <a:off x="2403644" y="3662894"/>
            <a:ext cx="1153575" cy="33187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US" sz="75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Manage Products</a:t>
            </a:r>
            <a:endParaRPr sz="75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4575C07-DB17-45C9-818A-E944DF094AC5}"/>
              </a:ext>
            </a:extLst>
          </p:cNvPr>
          <p:cNvCxnSpPr>
            <a:cxnSpLocks/>
            <a:stCxn id="22" idx="2"/>
            <a:endCxn id="50" idx="0"/>
          </p:cNvCxnSpPr>
          <p:nvPr/>
        </p:nvCxnSpPr>
        <p:spPr>
          <a:xfrm>
            <a:off x="2980430" y="3427967"/>
            <a:ext cx="0" cy="234924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892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F80AF-1A99-4A5F-8C14-CE0F84972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995" y="310158"/>
            <a:ext cx="5221575" cy="396300"/>
          </a:xfrm>
        </p:spPr>
        <p:txBody>
          <a:bodyPr/>
          <a:lstStyle/>
          <a:p>
            <a:r>
              <a:rPr lang="en-US" dirty="0"/>
              <a:t>Use Case Diagram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6DF88E-70C2-4E3E-8848-41081FAD0A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F49A32-EA3A-4ED8-9483-1C833D5DC9BE}"/>
              </a:ext>
            </a:extLst>
          </p:cNvPr>
          <p:cNvSpPr/>
          <p:nvPr/>
        </p:nvSpPr>
        <p:spPr>
          <a:xfrm>
            <a:off x="1927960" y="735485"/>
            <a:ext cx="2475815" cy="42175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9E33AF-F121-431B-AEA9-C25CD329E1C2}"/>
              </a:ext>
            </a:extLst>
          </p:cNvPr>
          <p:cNvSpPr/>
          <p:nvPr/>
        </p:nvSpPr>
        <p:spPr>
          <a:xfrm>
            <a:off x="2429061" y="946355"/>
            <a:ext cx="1281440" cy="315471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Blockchain based online </a:t>
            </a:r>
          </a:p>
          <a:p>
            <a:pPr algn="ctr"/>
            <a:r>
              <a:rPr 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market system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F599537-34F3-45B7-BA3E-55A45A8E0FDD}"/>
              </a:ext>
            </a:extLst>
          </p:cNvPr>
          <p:cNvSpPr/>
          <p:nvPr/>
        </p:nvSpPr>
        <p:spPr>
          <a:xfrm>
            <a:off x="2683003" y="1472696"/>
            <a:ext cx="613427" cy="3675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</a:rPr>
              <a:t>View cart 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075A02-FF34-4B68-B78A-12034FFED26F}"/>
              </a:ext>
            </a:extLst>
          </p:cNvPr>
          <p:cNvSpPr/>
          <p:nvPr/>
        </p:nvSpPr>
        <p:spPr>
          <a:xfrm>
            <a:off x="2683003" y="1903294"/>
            <a:ext cx="613427" cy="3675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</a:rPr>
              <a:t>View Seller 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E820C0F-9F27-4AB4-80F1-76EFDDACB93B}"/>
              </a:ext>
            </a:extLst>
          </p:cNvPr>
          <p:cNvSpPr/>
          <p:nvPr/>
        </p:nvSpPr>
        <p:spPr>
          <a:xfrm>
            <a:off x="2683003" y="2356282"/>
            <a:ext cx="673876" cy="3360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</a:rPr>
              <a:t>View Customer 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A58EF24-6AEC-4225-9AD0-CEE3BE0BF29E}"/>
              </a:ext>
            </a:extLst>
          </p:cNvPr>
          <p:cNvSpPr/>
          <p:nvPr/>
        </p:nvSpPr>
        <p:spPr>
          <a:xfrm>
            <a:off x="2665154" y="2800786"/>
            <a:ext cx="703256" cy="3506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</a:rPr>
              <a:t>Manage Account 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78EC73D-43AC-4C3A-91C3-B2D33D36BEC4}"/>
              </a:ext>
            </a:extLst>
          </p:cNvPr>
          <p:cNvSpPr/>
          <p:nvPr/>
        </p:nvSpPr>
        <p:spPr>
          <a:xfrm>
            <a:off x="2665154" y="3262265"/>
            <a:ext cx="703256" cy="3506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</a:rPr>
              <a:t>Manage Purchase 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BCC20AC-1BEA-4CF9-9A2F-4F95EFCAB2D1}"/>
              </a:ext>
            </a:extLst>
          </p:cNvPr>
          <p:cNvSpPr/>
          <p:nvPr/>
        </p:nvSpPr>
        <p:spPr>
          <a:xfrm>
            <a:off x="2683003" y="3666137"/>
            <a:ext cx="703256" cy="3506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</a:rPr>
              <a:t>Make Payment 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B5C026F-CF71-4AD1-8FD9-4E088DE320B6}"/>
              </a:ext>
            </a:extLst>
          </p:cNvPr>
          <p:cNvSpPr/>
          <p:nvPr/>
        </p:nvSpPr>
        <p:spPr>
          <a:xfrm>
            <a:off x="2710068" y="4180574"/>
            <a:ext cx="703751" cy="35091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</a:rPr>
              <a:t>Manage Order and Delivery 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DE4AD3F-A424-4CD3-BF42-F17603DEFC16}"/>
              </a:ext>
            </a:extLst>
          </p:cNvPr>
          <p:cNvSpPr/>
          <p:nvPr/>
        </p:nvSpPr>
        <p:spPr>
          <a:xfrm>
            <a:off x="2725744" y="4578332"/>
            <a:ext cx="688075" cy="3430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</a:rPr>
              <a:t>Manage Products 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850D706-6F30-4529-B003-F6AD552EE484}"/>
              </a:ext>
            </a:extLst>
          </p:cNvPr>
          <p:cNvSpPr/>
          <p:nvPr/>
        </p:nvSpPr>
        <p:spPr>
          <a:xfrm>
            <a:off x="2044701" y="1638301"/>
            <a:ext cx="198438" cy="1984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5C42787-41EC-4EE5-94D9-04FBB72028C2}"/>
              </a:ext>
            </a:extLst>
          </p:cNvPr>
          <p:cNvCxnSpPr>
            <a:cxnSpLocks/>
          </p:cNvCxnSpPr>
          <p:nvPr/>
        </p:nvCxnSpPr>
        <p:spPr>
          <a:xfrm>
            <a:off x="2146479" y="1840271"/>
            <a:ext cx="0" cy="2869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9D9A958-BFEE-4064-87FE-91CAB1D2CFB3}"/>
              </a:ext>
            </a:extLst>
          </p:cNvPr>
          <p:cNvCxnSpPr>
            <a:cxnSpLocks/>
          </p:cNvCxnSpPr>
          <p:nvPr/>
        </p:nvCxnSpPr>
        <p:spPr>
          <a:xfrm>
            <a:off x="2145285" y="1976393"/>
            <a:ext cx="133965" cy="1070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AD470F9-4E0F-4396-B355-E3D7F78F77F1}"/>
              </a:ext>
            </a:extLst>
          </p:cNvPr>
          <p:cNvCxnSpPr>
            <a:cxnSpLocks/>
          </p:cNvCxnSpPr>
          <p:nvPr/>
        </p:nvCxnSpPr>
        <p:spPr>
          <a:xfrm>
            <a:off x="2145685" y="2121644"/>
            <a:ext cx="70140" cy="1633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BBDF902-D8A9-4C07-95B4-88F485315901}"/>
              </a:ext>
            </a:extLst>
          </p:cNvPr>
          <p:cNvCxnSpPr>
            <a:cxnSpLocks/>
          </p:cNvCxnSpPr>
          <p:nvPr/>
        </p:nvCxnSpPr>
        <p:spPr>
          <a:xfrm flipH="1">
            <a:off x="2084454" y="2121644"/>
            <a:ext cx="60831" cy="1633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7F8D286-24B8-40CF-A284-B3C8DE34E1E5}"/>
              </a:ext>
            </a:extLst>
          </p:cNvPr>
          <p:cNvCxnSpPr>
            <a:cxnSpLocks/>
          </p:cNvCxnSpPr>
          <p:nvPr/>
        </p:nvCxnSpPr>
        <p:spPr>
          <a:xfrm flipH="1">
            <a:off x="2012515" y="1978776"/>
            <a:ext cx="129827" cy="1047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B2DD8A8F-8570-4E09-901A-EA2D0A96ABC2}"/>
              </a:ext>
            </a:extLst>
          </p:cNvPr>
          <p:cNvSpPr/>
          <p:nvPr/>
        </p:nvSpPr>
        <p:spPr>
          <a:xfrm>
            <a:off x="2023832" y="3222793"/>
            <a:ext cx="198438" cy="1984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3BFAAF2-968A-4EA6-BE58-6A6545C658CA}"/>
              </a:ext>
            </a:extLst>
          </p:cNvPr>
          <p:cNvCxnSpPr>
            <a:cxnSpLocks/>
          </p:cNvCxnSpPr>
          <p:nvPr/>
        </p:nvCxnSpPr>
        <p:spPr>
          <a:xfrm>
            <a:off x="2128372" y="3433963"/>
            <a:ext cx="0" cy="2869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46EFB7F-66E6-45DE-A481-4E08397A4DD7}"/>
              </a:ext>
            </a:extLst>
          </p:cNvPr>
          <p:cNvCxnSpPr>
            <a:cxnSpLocks/>
          </p:cNvCxnSpPr>
          <p:nvPr/>
        </p:nvCxnSpPr>
        <p:spPr>
          <a:xfrm>
            <a:off x="2129888" y="3551581"/>
            <a:ext cx="133965" cy="1070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76E74EF-6F03-4896-A803-24443ED0188A}"/>
              </a:ext>
            </a:extLst>
          </p:cNvPr>
          <p:cNvCxnSpPr>
            <a:cxnSpLocks/>
          </p:cNvCxnSpPr>
          <p:nvPr/>
        </p:nvCxnSpPr>
        <p:spPr>
          <a:xfrm flipH="1">
            <a:off x="2000061" y="3552778"/>
            <a:ext cx="129827" cy="1047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C4885C6-E376-4457-AF42-2C7D0200BA93}"/>
              </a:ext>
            </a:extLst>
          </p:cNvPr>
          <p:cNvCxnSpPr>
            <a:cxnSpLocks/>
          </p:cNvCxnSpPr>
          <p:nvPr/>
        </p:nvCxnSpPr>
        <p:spPr>
          <a:xfrm>
            <a:off x="2131403" y="3720942"/>
            <a:ext cx="70140" cy="1633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AAAA523-AAAA-4B76-ABE2-E0FCF53215F0}"/>
              </a:ext>
            </a:extLst>
          </p:cNvPr>
          <p:cNvCxnSpPr>
            <a:cxnSpLocks/>
          </p:cNvCxnSpPr>
          <p:nvPr/>
        </p:nvCxnSpPr>
        <p:spPr>
          <a:xfrm flipH="1">
            <a:off x="2069057" y="3716802"/>
            <a:ext cx="60831" cy="1633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E2FAFD4F-DE81-4001-A89A-06A7DA7D7291}"/>
              </a:ext>
            </a:extLst>
          </p:cNvPr>
          <p:cNvSpPr/>
          <p:nvPr/>
        </p:nvSpPr>
        <p:spPr>
          <a:xfrm>
            <a:off x="2030669" y="4212146"/>
            <a:ext cx="198438" cy="1984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DE6D865-D2BF-45B1-9E8B-83B31BB43DD3}"/>
              </a:ext>
            </a:extLst>
          </p:cNvPr>
          <p:cNvCxnSpPr>
            <a:cxnSpLocks/>
          </p:cNvCxnSpPr>
          <p:nvPr/>
        </p:nvCxnSpPr>
        <p:spPr>
          <a:xfrm>
            <a:off x="2129888" y="4410584"/>
            <a:ext cx="0" cy="2869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5721F00-A50B-4575-B918-7A13544CA34E}"/>
              </a:ext>
            </a:extLst>
          </p:cNvPr>
          <p:cNvCxnSpPr>
            <a:cxnSpLocks/>
          </p:cNvCxnSpPr>
          <p:nvPr/>
        </p:nvCxnSpPr>
        <p:spPr>
          <a:xfrm>
            <a:off x="2129888" y="4531487"/>
            <a:ext cx="133965" cy="1070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1E036C8-F274-40F8-91AE-5FAD57894984}"/>
              </a:ext>
            </a:extLst>
          </p:cNvPr>
          <p:cNvCxnSpPr>
            <a:cxnSpLocks/>
          </p:cNvCxnSpPr>
          <p:nvPr/>
        </p:nvCxnSpPr>
        <p:spPr>
          <a:xfrm flipH="1">
            <a:off x="2000060" y="4531409"/>
            <a:ext cx="129827" cy="1047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32A7A3E-396E-4E5F-82DA-2FD7B8E281B6}"/>
              </a:ext>
            </a:extLst>
          </p:cNvPr>
          <p:cNvCxnSpPr>
            <a:cxnSpLocks/>
          </p:cNvCxnSpPr>
          <p:nvPr/>
        </p:nvCxnSpPr>
        <p:spPr>
          <a:xfrm>
            <a:off x="2131403" y="4696814"/>
            <a:ext cx="70140" cy="1633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90BE424-0F83-4EF9-A085-8C7B69ADE920}"/>
              </a:ext>
            </a:extLst>
          </p:cNvPr>
          <p:cNvCxnSpPr>
            <a:cxnSpLocks/>
          </p:cNvCxnSpPr>
          <p:nvPr/>
        </p:nvCxnSpPr>
        <p:spPr>
          <a:xfrm flipH="1">
            <a:off x="2068300" y="4698888"/>
            <a:ext cx="60831" cy="1633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A2ED6E7-4400-4223-BF97-C92F96C4E091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2141241" y="1656484"/>
            <a:ext cx="541762" cy="3178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1BF3E6A-BA66-4104-A593-92BDAE19C98A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140465" y="1957124"/>
            <a:ext cx="632372" cy="118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557E764-25C3-451D-B78D-29D824A05F49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2140465" y="1977396"/>
            <a:ext cx="641225" cy="4280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612A386-E88E-4A57-A087-6F8BD0F8DCFF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2129887" y="2976119"/>
            <a:ext cx="535267" cy="5754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5F60518-FF75-4509-B904-55B66BF0AAFF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2123051" y="3437598"/>
            <a:ext cx="542103" cy="120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D30CCF3-EA07-46C9-B638-F79F2E10B0D0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2135209" y="3559973"/>
            <a:ext cx="547794" cy="2814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4BD52FA-0884-41E2-9DA2-ACF8420449F7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2124196" y="4356031"/>
            <a:ext cx="585872" cy="1869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7CDD0B5-FF99-4A3A-B4B0-58E3DEB39CE5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2134823" y="4535139"/>
            <a:ext cx="590921" cy="2147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9826E6CF-E8E2-4782-B1E8-3CCE9126908E}"/>
              </a:ext>
            </a:extLst>
          </p:cNvPr>
          <p:cNvSpPr/>
          <p:nvPr/>
        </p:nvSpPr>
        <p:spPr>
          <a:xfrm>
            <a:off x="3903676" y="3299360"/>
            <a:ext cx="198438" cy="1984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1F7EE4A6-AFF7-4828-80D0-996E0B4E7B21}"/>
              </a:ext>
            </a:extLst>
          </p:cNvPr>
          <p:cNvCxnSpPr>
            <a:cxnSpLocks/>
          </p:cNvCxnSpPr>
          <p:nvPr/>
        </p:nvCxnSpPr>
        <p:spPr>
          <a:xfrm>
            <a:off x="4018233" y="3497798"/>
            <a:ext cx="0" cy="2869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9AACF7C-5F87-473A-B8D9-4BB8669C12C9}"/>
              </a:ext>
            </a:extLst>
          </p:cNvPr>
          <p:cNvCxnSpPr>
            <a:cxnSpLocks/>
          </p:cNvCxnSpPr>
          <p:nvPr/>
        </p:nvCxnSpPr>
        <p:spPr>
          <a:xfrm flipH="1">
            <a:off x="3891535" y="3606527"/>
            <a:ext cx="129827" cy="1047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2BD77A9-0760-4BBC-8CC5-76C523D501C5}"/>
              </a:ext>
            </a:extLst>
          </p:cNvPr>
          <p:cNvCxnSpPr>
            <a:cxnSpLocks/>
          </p:cNvCxnSpPr>
          <p:nvPr/>
        </p:nvCxnSpPr>
        <p:spPr>
          <a:xfrm>
            <a:off x="4015105" y="3606768"/>
            <a:ext cx="133965" cy="1070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87AEC5D0-D794-4997-B3C6-84E30D7BABED}"/>
              </a:ext>
            </a:extLst>
          </p:cNvPr>
          <p:cNvCxnSpPr>
            <a:cxnSpLocks/>
          </p:cNvCxnSpPr>
          <p:nvPr/>
        </p:nvCxnSpPr>
        <p:spPr>
          <a:xfrm flipH="1">
            <a:off x="3954274" y="3784777"/>
            <a:ext cx="60831" cy="1633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70478B8-EC94-4797-BE8E-925261691C4B}"/>
              </a:ext>
            </a:extLst>
          </p:cNvPr>
          <p:cNvCxnSpPr>
            <a:cxnSpLocks/>
          </p:cNvCxnSpPr>
          <p:nvPr/>
        </p:nvCxnSpPr>
        <p:spPr>
          <a:xfrm>
            <a:off x="4015105" y="3773991"/>
            <a:ext cx="70140" cy="1633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FA9F308-0D25-462A-BC90-43F843570CED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3386259" y="3610603"/>
            <a:ext cx="628846" cy="23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D5BC56C1-8C07-40FC-9EA8-442385B8D15E}"/>
              </a:ext>
            </a:extLst>
          </p:cNvPr>
          <p:cNvSpPr/>
          <p:nvPr/>
        </p:nvSpPr>
        <p:spPr>
          <a:xfrm>
            <a:off x="1891881" y="1416440"/>
            <a:ext cx="546945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Admin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67B9758-F8A1-41DF-A477-FCE9B1121746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2126759" y="3841470"/>
            <a:ext cx="556244" cy="6850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501BB19-7060-43AB-8EF9-3BAFBF07738F}"/>
              </a:ext>
            </a:extLst>
          </p:cNvPr>
          <p:cNvSpPr/>
          <p:nvPr/>
        </p:nvSpPr>
        <p:spPr>
          <a:xfrm>
            <a:off x="1863839" y="2943101"/>
            <a:ext cx="666062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Customer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8B08972-B12C-456F-85ED-0DA0C3C5747F}"/>
              </a:ext>
            </a:extLst>
          </p:cNvPr>
          <p:cNvSpPr/>
          <p:nvPr/>
        </p:nvSpPr>
        <p:spPr>
          <a:xfrm>
            <a:off x="1882116" y="3985307"/>
            <a:ext cx="546945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Seller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2C3B921-082A-4B06-8F3D-E82230E11DB6}"/>
              </a:ext>
            </a:extLst>
          </p:cNvPr>
          <p:cNvSpPr/>
          <p:nvPr/>
        </p:nvSpPr>
        <p:spPr>
          <a:xfrm>
            <a:off x="3643487" y="2924039"/>
            <a:ext cx="70325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Blockchain System</a:t>
            </a:r>
          </a:p>
        </p:txBody>
      </p:sp>
    </p:spTree>
    <p:extLst>
      <p:ext uri="{BB962C8B-B14F-4D97-AF65-F5344CB8AC3E}">
        <p14:creationId xmlns:p14="http://schemas.microsoft.com/office/powerpoint/2010/main" val="562982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4B9EA-415F-447D-8DEE-46EA116EF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873" y="578825"/>
            <a:ext cx="5221575" cy="396300"/>
          </a:xfrm>
        </p:spPr>
        <p:txBody>
          <a:bodyPr/>
          <a:lstStyle/>
          <a:p>
            <a:r>
              <a:rPr lang="en-US" dirty="0"/>
              <a:t>Snapshots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C59C5D-8586-4AF1-95D0-FA0EA25EFA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647A94-F4CF-460C-AC85-18D18A9E0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74" y="1343505"/>
            <a:ext cx="5325027" cy="247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421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E4396A-67B2-47CD-819D-82EB1FE8B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6B0126-1194-4180-B4E9-22DC04492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43" y="1056499"/>
            <a:ext cx="5800203" cy="263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67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5BF1-9323-4FB3-8BE2-316F89B124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9C300F-1B1A-47C6-9B1E-978B9651A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84" y="1019212"/>
            <a:ext cx="5802794" cy="272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578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584327" y="1269941"/>
            <a:ext cx="5221575" cy="2972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dirty="0"/>
              <a:t>Thanks to</a:t>
            </a:r>
            <a:endParaRPr dirty="0"/>
          </a:p>
        </p:txBody>
      </p:sp>
      <p:sp>
        <p:nvSpPr>
          <p:cNvPr id="91" name="Google Shape;91;p13"/>
          <p:cNvSpPr txBox="1">
            <a:spLocks noGrp="1"/>
          </p:cNvSpPr>
          <p:nvPr>
            <p:ph type="body" idx="1"/>
          </p:nvPr>
        </p:nvSpPr>
        <p:spPr>
          <a:xfrm>
            <a:off x="584325" y="1762258"/>
            <a:ext cx="5029666" cy="211130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199" indent="0">
              <a:lnSpc>
                <a:spcPct val="150000"/>
              </a:lnSpc>
              <a:buNone/>
            </a:pPr>
            <a:r>
              <a:rPr lang="en-IN" sz="2250" dirty="0"/>
              <a:t>Prof. </a:t>
            </a:r>
            <a:r>
              <a:rPr lang="en-IN" sz="2250" dirty="0" err="1"/>
              <a:t>Jiss</a:t>
            </a:r>
            <a:r>
              <a:rPr lang="en-IN" sz="2250" dirty="0"/>
              <a:t> </a:t>
            </a:r>
            <a:r>
              <a:rPr lang="en-IN" sz="2250" dirty="0" err="1"/>
              <a:t>Kuruvila</a:t>
            </a:r>
            <a:r>
              <a:rPr lang="en-IN" sz="2250" dirty="0"/>
              <a:t> (My Project Guide)</a:t>
            </a:r>
          </a:p>
          <a:p>
            <a:pPr marL="76199" indent="0">
              <a:lnSpc>
                <a:spcPct val="150000"/>
              </a:lnSpc>
              <a:buNone/>
            </a:pPr>
            <a:r>
              <a:rPr lang="en-IN" sz="2250" dirty="0"/>
              <a:t>Prof. Sandhya (Our HOD)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r>
              <a:rPr lang="en" sz="900" b="1" dirty="0"/>
              <a:t>.</a:t>
            </a:r>
            <a:endParaRPr dirty="0"/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6360440" y="4205326"/>
            <a:ext cx="411525" cy="29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8FFBDE-806D-4BDC-8A02-07CC87593A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780E3D-96D5-4F37-A7DF-89FC02AF9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14" y="1106366"/>
            <a:ext cx="5799389" cy="268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30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124021-CC57-4618-A5F7-B2AE9F667E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4F271A-D2EF-4FD6-B953-C2961F6C0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35" y="1165143"/>
            <a:ext cx="5835651" cy="261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453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/>
          <p:nvPr/>
        </p:nvSpPr>
        <p:spPr>
          <a:xfrm>
            <a:off x="5524949" y="642941"/>
            <a:ext cx="1333059" cy="3857625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5824090" y="642941"/>
            <a:ext cx="1033914" cy="104555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 txBox="1">
            <a:spLocks noGrp="1"/>
          </p:cNvSpPr>
          <p:nvPr>
            <p:ph type="ctrTitle" idx="4294967295"/>
          </p:nvPr>
        </p:nvSpPr>
        <p:spPr>
          <a:xfrm>
            <a:off x="584325" y="1498529"/>
            <a:ext cx="3211650" cy="86985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7200" dirty="0">
                <a:solidFill>
                  <a:schemeClr val="accent3"/>
                </a:solidFill>
              </a:rPr>
              <a:t>Thanks!</a:t>
            </a:r>
            <a:endParaRPr sz="7200" dirty="0">
              <a:solidFill>
                <a:schemeClr val="accent3"/>
              </a:solidFill>
            </a:endParaRPr>
          </a:p>
        </p:txBody>
      </p:sp>
      <p:sp>
        <p:nvSpPr>
          <p:cNvPr id="103" name="Google Shape;103;p14"/>
          <p:cNvSpPr txBox="1">
            <a:spLocks noGrp="1"/>
          </p:cNvSpPr>
          <p:nvPr>
            <p:ph type="sldNum" idx="12"/>
          </p:nvPr>
        </p:nvSpPr>
        <p:spPr>
          <a:xfrm>
            <a:off x="6360440" y="4205326"/>
            <a:ext cx="411525" cy="29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22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584327" y="1179410"/>
            <a:ext cx="5221575" cy="2972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Contents</a:t>
            </a:r>
            <a:endParaRPr dirty="0"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454542" y="1612201"/>
            <a:ext cx="5351358" cy="334208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500" dirty="0"/>
              <a:t>Introduction</a:t>
            </a:r>
            <a:endParaRPr sz="1500" dirty="0"/>
          </a:p>
          <a:p>
            <a:r>
              <a:rPr lang="en" sz="1500" dirty="0"/>
              <a:t>Abstract</a:t>
            </a:r>
            <a:endParaRPr sz="1500" dirty="0"/>
          </a:p>
          <a:p>
            <a:r>
              <a:rPr lang="en" sz="1500" dirty="0"/>
              <a:t>Existing System</a:t>
            </a:r>
          </a:p>
          <a:p>
            <a:r>
              <a:rPr lang="en" sz="1500" dirty="0"/>
              <a:t>Proposed System and It’s Objectives</a:t>
            </a:r>
          </a:p>
          <a:p>
            <a:r>
              <a:rPr lang="en" sz="1500" dirty="0"/>
              <a:t>Modules and Description</a:t>
            </a:r>
          </a:p>
          <a:p>
            <a:r>
              <a:rPr lang="en" sz="1500" dirty="0"/>
              <a:t>Feasibility Study</a:t>
            </a:r>
          </a:p>
          <a:p>
            <a:r>
              <a:rPr lang="en" sz="1500" dirty="0"/>
              <a:t>Software and Hardware Requirments</a:t>
            </a:r>
          </a:p>
          <a:p>
            <a:r>
              <a:rPr lang="en" sz="1500" dirty="0"/>
              <a:t>Database Design</a:t>
            </a:r>
          </a:p>
          <a:p>
            <a:r>
              <a:rPr lang="en" sz="1500" dirty="0"/>
              <a:t>Usecase and Activity Diagram</a:t>
            </a:r>
          </a:p>
          <a:p>
            <a:r>
              <a:rPr lang="en" sz="1500" dirty="0"/>
              <a:t>Snapshots</a:t>
            </a:r>
          </a:p>
          <a:p>
            <a:endParaRPr lang="en" dirty="0"/>
          </a:p>
          <a:p>
            <a:endParaRPr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6360440" y="4205326"/>
            <a:ext cx="411525" cy="29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595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/>
          <p:nvPr/>
        </p:nvSpPr>
        <p:spPr>
          <a:xfrm>
            <a:off x="5510325" y="642941"/>
            <a:ext cx="1347682" cy="3857625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1"/>
          <p:cNvSpPr/>
          <p:nvPr/>
        </p:nvSpPr>
        <p:spPr>
          <a:xfrm>
            <a:off x="5824090" y="642941"/>
            <a:ext cx="1033914" cy="104555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1"/>
          <p:cNvSpPr txBox="1">
            <a:spLocks noGrp="1"/>
          </p:cNvSpPr>
          <p:nvPr>
            <p:ph type="title"/>
          </p:nvPr>
        </p:nvSpPr>
        <p:spPr>
          <a:xfrm>
            <a:off x="376993" y="1077461"/>
            <a:ext cx="2514375" cy="2972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Introduction</a:t>
            </a:r>
            <a:endParaRPr dirty="0"/>
          </a:p>
        </p:txBody>
      </p:sp>
      <p:sp>
        <p:nvSpPr>
          <p:cNvPr id="169" name="Google Shape;169;p21"/>
          <p:cNvSpPr txBox="1">
            <a:spLocks noGrp="1"/>
          </p:cNvSpPr>
          <p:nvPr>
            <p:ph type="body" idx="1"/>
          </p:nvPr>
        </p:nvSpPr>
        <p:spPr>
          <a:xfrm>
            <a:off x="273326" y="1730450"/>
            <a:ext cx="5881293" cy="247487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57172" indent="-257172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500" dirty="0"/>
              <a:t>Blockchain based online market system that provides secure payment through online transaction.</a:t>
            </a:r>
          </a:p>
          <a:p>
            <a:pPr marL="257172" indent="-257172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500" dirty="0"/>
              <a:t>The biggest problem we face in online payment system is the security threats and vulnerabilities. </a:t>
            </a:r>
          </a:p>
          <a:p>
            <a:pPr marL="257172" indent="-257172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500" dirty="0"/>
              <a:t>The current system contains security problems that lead into several theft and online fraud system.</a:t>
            </a:r>
          </a:p>
          <a:p>
            <a:pPr marL="257172" indent="-257172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500" dirty="0"/>
              <a:t>To overcome these problems we are creating this system called blockchain based online market system</a:t>
            </a:r>
          </a:p>
          <a:p>
            <a:pPr marL="257172" indent="-257172"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1500" dirty="0"/>
          </a:p>
          <a:p>
            <a:pPr marL="257172" indent="-257172">
              <a:spcAft>
                <a:spcPts val="600"/>
              </a:spcAft>
              <a:buFont typeface="Wingdings" panose="05000000000000000000" pitchFamily="2" charset="2"/>
              <a:buChar char="Ø"/>
            </a:pPr>
            <a:endParaRPr sz="1500" dirty="0"/>
          </a:p>
        </p:txBody>
      </p:sp>
      <p:sp>
        <p:nvSpPr>
          <p:cNvPr id="170" name="Google Shape;170;p21"/>
          <p:cNvSpPr txBox="1">
            <a:spLocks noGrp="1"/>
          </p:cNvSpPr>
          <p:nvPr>
            <p:ph type="sldNum" idx="12"/>
          </p:nvPr>
        </p:nvSpPr>
        <p:spPr>
          <a:xfrm>
            <a:off x="6360440" y="4205326"/>
            <a:ext cx="411525" cy="29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1762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65158-17B8-442D-87BB-E2A47F6E3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88C18-9304-4DB6-AE27-5CB3748D7A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This website allows customers to connect to the seller directly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This website provides solution to private payment to ensure privacy of the users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effectLst/>
                <a:latin typeface="Fira Sans Light" panose="020B0403050000020004" pitchFamily="34" charset="0"/>
                <a:ea typeface="Calibri" panose="020F0502020204030204" pitchFamily="34" charset="0"/>
              </a:rPr>
              <a:t>It allows the trade to be open, transparent with immutable transactions</a:t>
            </a:r>
            <a:endParaRPr lang="en-US" dirty="0">
              <a:latin typeface="Fira Sans Light" panose="020B04030500000200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dirty="0">
              <a:latin typeface="Fira Sans" panose="020B05030500000200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CB508-E221-415E-9A91-FC0D868281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43131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99C4F-1532-4AA9-B6ED-3F76D8772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43F02-8CCF-467D-B9C6-5BD57E4E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325" y="1933709"/>
            <a:ext cx="5536440" cy="2171475"/>
          </a:xfrm>
        </p:spPr>
        <p:txBody>
          <a:bodyPr/>
          <a:lstStyle/>
          <a:p>
            <a:r>
              <a:rPr lang="en-IN" sz="1350" dirty="0">
                <a:latin typeface="Fira Sans Light" panose="020B04030500000200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existing system provides online payment which can lead into online payment theft and fraud activities.</a:t>
            </a:r>
          </a:p>
          <a:p>
            <a:r>
              <a:rPr lang="en-IN" sz="1350" dirty="0">
                <a:latin typeface="Fira Sans Light" panose="020B04030500000200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Current system share personal information of users.</a:t>
            </a:r>
          </a:p>
          <a:p>
            <a:r>
              <a:rPr lang="en-IN" sz="1350" dirty="0">
                <a:latin typeface="Fira Sans Light" panose="020B04030500000200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payment system there will be a middle system which cost service charges for transaction</a:t>
            </a:r>
          </a:p>
          <a:p>
            <a:endParaRPr lang="en-US" sz="1350" dirty="0">
              <a:latin typeface="Fira Sans Light" panose="020B04030500000200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0758F-9E18-4FD8-8F8E-47692C31B6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22423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53A8D-4FD2-4ADC-B76B-638E23F9B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DD616-4BE0-42F2-8906-901365546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327" y="1839412"/>
            <a:ext cx="5221575" cy="2171475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350" dirty="0"/>
              <a:t>This website allows customers to connect to the seller directly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350" dirty="0"/>
              <a:t>This website provides solution to private payment to ensure privacy of the users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1350" dirty="0">
                <a:latin typeface="Fira Sans Light" panose="020B0403050000020004" pitchFamily="34" charset="0"/>
                <a:ea typeface="Calibri" panose="020F0502020204030204" pitchFamily="34" charset="0"/>
              </a:rPr>
              <a:t>It allows the trade to be open, transparent with immutable transactions</a:t>
            </a:r>
            <a:endParaRPr lang="en-US" sz="1350" dirty="0">
              <a:latin typeface="Fira Sans Light" panose="020B0403050000020004" pitchFamily="34" charset="0"/>
            </a:endParaRPr>
          </a:p>
          <a:p>
            <a:pPr marL="57149" indent="0">
              <a:buNone/>
            </a:pPr>
            <a:endParaRPr lang="en-US" sz="13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66C7C-7ABC-4D17-BCF8-8643CBD51F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15019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4B77-3E2A-4972-83E4-1FB7F55CE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291" y="1069181"/>
            <a:ext cx="5221575" cy="297225"/>
          </a:xfrm>
        </p:spPr>
        <p:txBody>
          <a:bodyPr/>
          <a:lstStyle/>
          <a:p>
            <a:r>
              <a:rPr lang="en-US" dirty="0"/>
              <a:t>Modules and Description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E183C-2A6B-49FC-BA48-6E1571F2C6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sp>
        <p:nvSpPr>
          <p:cNvPr id="7" name="Google Shape;157;p20">
            <a:extLst>
              <a:ext uri="{FF2B5EF4-FFF2-40B4-BE49-F238E27FC236}">
                <a16:creationId xmlns:a16="http://schemas.microsoft.com/office/drawing/2014/main" id="{17661906-B968-4686-801A-3DD4EF1B04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5873" y="1955048"/>
            <a:ext cx="1764540" cy="18220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Aft>
                <a:spcPts val="750"/>
              </a:spcAft>
              <a:buNone/>
            </a:pPr>
            <a:r>
              <a:rPr lang="en-IN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Admin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57172" indent="-257172">
              <a:buFont typeface="Symbol" panose="05050102010706020507" pitchFamily="18" charset="2"/>
              <a:buChar char=""/>
            </a:pPr>
            <a:r>
              <a:rPr lang="en-IN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Login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57172" indent="-257172">
              <a:buFont typeface="Symbol" panose="05050102010706020507" pitchFamily="18" charset="2"/>
              <a:buChar char=""/>
            </a:pPr>
            <a:r>
              <a:rPr lang="en-IN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View Seller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614355" indent="-214311">
              <a:buFont typeface="Wingdings" panose="05000000000000000000" pitchFamily="2" charset="2"/>
              <a:buChar char="Ø"/>
            </a:pPr>
            <a:r>
              <a:rPr lang="en-IN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View Products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57172" indent="-257172">
              <a:buFont typeface="Symbol" panose="05050102010706020507" pitchFamily="18" charset="2"/>
              <a:buChar char=""/>
            </a:pPr>
            <a:r>
              <a:rPr lang="en-IN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View Users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57172" indent="-257172">
              <a:spcAft>
                <a:spcPts val="750"/>
              </a:spcAft>
              <a:buFont typeface="Symbol" panose="05050102010706020507" pitchFamily="18" charset="2"/>
              <a:buChar char=""/>
            </a:pPr>
            <a:r>
              <a:rPr lang="en-IN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View Bookings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57;p20">
            <a:extLst>
              <a:ext uri="{FF2B5EF4-FFF2-40B4-BE49-F238E27FC236}">
                <a16:creationId xmlns:a16="http://schemas.microsoft.com/office/drawing/2014/main" id="{07EA64A0-B43A-4001-B751-2E86034DAB72}"/>
              </a:ext>
            </a:extLst>
          </p:cNvPr>
          <p:cNvSpPr txBox="1">
            <a:spLocks/>
          </p:cNvSpPr>
          <p:nvPr/>
        </p:nvSpPr>
        <p:spPr>
          <a:xfrm>
            <a:off x="1843034" y="1955047"/>
            <a:ext cx="2513475" cy="2250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Fira Sans Light"/>
              <a:buChar char="●"/>
              <a:defRPr sz="2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Fira Sans Light"/>
              <a:buChar char="○"/>
              <a:defRPr sz="2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Fira Sans Light"/>
              <a:buChar char="■"/>
              <a:defRPr sz="2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●"/>
              <a:defRPr sz="2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○"/>
              <a:defRPr sz="2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■"/>
              <a:defRPr sz="2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●"/>
              <a:defRPr sz="2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○"/>
              <a:defRPr sz="2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Fira Sans Light"/>
              <a:buChar char="■"/>
              <a:defRPr sz="2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indent="0">
              <a:spcAft>
                <a:spcPts val="750"/>
              </a:spcAft>
              <a:buNone/>
            </a:pPr>
            <a:r>
              <a:rPr lang="en-IN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Seller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57172" indent="-257172">
              <a:buFont typeface="Symbol" panose="05050102010706020507" pitchFamily="18" charset="2"/>
              <a:buChar char=""/>
            </a:pPr>
            <a:r>
              <a:rPr lang="en-IN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Register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57172" indent="-257172">
              <a:buFont typeface="Symbol" panose="05050102010706020507" pitchFamily="18" charset="2"/>
              <a:buChar char=""/>
            </a:pPr>
            <a:r>
              <a:rPr lang="en-IN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Login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57172" indent="-257172">
              <a:buFont typeface="Symbol" panose="05050102010706020507" pitchFamily="18" charset="2"/>
              <a:buChar char=""/>
            </a:pPr>
            <a:r>
              <a:rPr lang="en-IN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Manage Products</a:t>
            </a:r>
          </a:p>
          <a:p>
            <a:pPr marL="257172" indent="-257172">
              <a:buFont typeface="Symbol" panose="05050102010706020507" pitchFamily="18" charset="2"/>
              <a:buChar char=""/>
            </a:pPr>
            <a:r>
              <a:rPr lang="en-IN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Wallet Generation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57172" indent="-257172">
              <a:buFont typeface="Symbol" panose="05050102010706020507" pitchFamily="18" charset="2"/>
              <a:buChar char=""/>
            </a:pPr>
            <a:r>
              <a:rPr lang="en-IN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View Bookings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614355" indent="-214311">
              <a:buFont typeface="Wingdings" panose="05000000000000000000" pitchFamily="2" charset="2"/>
              <a:buChar char="Ø"/>
            </a:pPr>
            <a:r>
              <a:rPr lang="en-IN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View Payment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614355" indent="-214311">
              <a:buFont typeface="Wingdings" panose="05000000000000000000" pitchFamily="2" charset="2"/>
              <a:buChar char="Ø"/>
            </a:pPr>
            <a:r>
              <a:rPr lang="en-IN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Update status to delivered</a:t>
            </a:r>
          </a:p>
          <a:p>
            <a:pPr marL="614355" indent="-214311">
              <a:buFont typeface="Wingdings" panose="05000000000000000000" pitchFamily="2" charset="2"/>
              <a:buChar char="Ø"/>
            </a:pPr>
            <a:endParaRPr lang="en-IN" sz="12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614355" indent="-214311">
              <a:buFont typeface="Wingdings" panose="05000000000000000000" pitchFamily="2" charset="2"/>
              <a:buChar char="Ø"/>
            </a:pPr>
            <a:endParaRPr lang="en-IN" sz="12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00045" indent="0">
              <a:buNone/>
            </a:pPr>
            <a:endParaRPr lang="en-IN" sz="12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614355" indent="-214311">
              <a:buFont typeface="Arial" panose="020B0604020202020204" pitchFamily="34" charset="0"/>
              <a:buChar char="•"/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614355" indent="-214311">
              <a:buFont typeface="Wingdings" panose="05000000000000000000" pitchFamily="2" charset="2"/>
              <a:buChar char="Ø"/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oogle Shape;157;p20">
            <a:extLst>
              <a:ext uri="{FF2B5EF4-FFF2-40B4-BE49-F238E27FC236}">
                <a16:creationId xmlns:a16="http://schemas.microsoft.com/office/drawing/2014/main" id="{6D7CF8A7-AC7A-4470-8548-3522227044EA}"/>
              </a:ext>
            </a:extLst>
          </p:cNvPr>
          <p:cNvSpPr txBox="1">
            <a:spLocks/>
          </p:cNvSpPr>
          <p:nvPr/>
        </p:nvSpPr>
        <p:spPr>
          <a:xfrm>
            <a:off x="4249127" y="1955049"/>
            <a:ext cx="2513475" cy="182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Fira Sans Light"/>
              <a:buChar char="●"/>
              <a:defRPr sz="2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Fira Sans Light"/>
              <a:buChar char="○"/>
              <a:defRPr sz="2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Fira Sans Light"/>
              <a:buChar char="■"/>
              <a:defRPr sz="2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●"/>
              <a:defRPr sz="2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○"/>
              <a:defRPr sz="2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■"/>
              <a:defRPr sz="2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●"/>
              <a:defRPr sz="2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○"/>
              <a:defRPr sz="2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Fira Sans Light"/>
              <a:buChar char="■"/>
              <a:defRPr sz="2400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indent="0">
              <a:spcAft>
                <a:spcPts val="750"/>
              </a:spcAft>
              <a:buNone/>
            </a:pPr>
            <a:r>
              <a:rPr lang="en-IN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User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57172" indent="-257172">
              <a:buFont typeface="Symbol" panose="05050102010706020507" pitchFamily="18" charset="2"/>
              <a:buChar char=""/>
            </a:pPr>
            <a:r>
              <a:rPr lang="en-IN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Register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57172" indent="-257172">
              <a:buFont typeface="Symbol" panose="05050102010706020507" pitchFamily="18" charset="2"/>
              <a:buChar char=""/>
            </a:pPr>
            <a:r>
              <a:rPr lang="en-IN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Login</a:t>
            </a:r>
          </a:p>
          <a:p>
            <a:pPr marL="257172" indent="-257172">
              <a:buFont typeface="Symbol" panose="05050102010706020507" pitchFamily="18" charset="2"/>
              <a:buChar char=""/>
            </a:pPr>
            <a:r>
              <a:rPr lang="en-IN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Wallet Generation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57172" indent="-257172">
              <a:buFont typeface="Symbol" panose="05050102010706020507" pitchFamily="18" charset="2"/>
              <a:buChar char=""/>
            </a:pPr>
            <a:r>
              <a:rPr lang="en-IN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View Products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614355" indent="-214311">
              <a:buFont typeface="Wingdings" panose="05000000000000000000" pitchFamily="2" charset="2"/>
              <a:buChar char="Ø"/>
            </a:pPr>
            <a:r>
              <a:rPr lang="en-IN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Book Products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57172" indent="-257172">
              <a:buFont typeface="Symbol" panose="05050102010706020507" pitchFamily="18" charset="2"/>
              <a:buChar char=""/>
            </a:pPr>
            <a:r>
              <a:rPr lang="en-IN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View Orders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614355" indent="-214311">
              <a:buFont typeface="Wingdings" panose="05000000000000000000" pitchFamily="2" charset="2"/>
              <a:buChar char="Ø"/>
            </a:pPr>
            <a:r>
              <a:rPr lang="en-IN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Make Payment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614355" indent="-214311">
              <a:spcAft>
                <a:spcPts val="750"/>
              </a:spcAft>
              <a:buFont typeface="Wingdings" panose="05000000000000000000" pitchFamily="2" charset="2"/>
              <a:buChar char="Ø"/>
            </a:pPr>
            <a:r>
              <a:rPr lang="en-IN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View Status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968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0943D-C87C-40D0-8644-63FE8D1A4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327" y="1061159"/>
            <a:ext cx="5221575" cy="297225"/>
          </a:xfrm>
        </p:spPr>
        <p:txBody>
          <a:bodyPr/>
          <a:lstStyle/>
          <a:p>
            <a:r>
              <a:rPr lang="en-US" dirty="0"/>
              <a:t>Feasibility Study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BDF47E-C112-4D76-A1D1-95CC21B4B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327" y="1569377"/>
            <a:ext cx="5221575" cy="2171475"/>
          </a:xfrm>
        </p:spPr>
        <p:txBody>
          <a:bodyPr/>
          <a:lstStyle/>
          <a:p>
            <a:pPr marL="57149" indent="0">
              <a:buNone/>
            </a:pPr>
            <a:r>
              <a:rPr lang="en-US" sz="1350" dirty="0"/>
              <a:t>	Feasibility study is defined as the practical extend to which a project can be performed successfully</a:t>
            </a:r>
          </a:p>
          <a:p>
            <a:pPr marL="57149" indent="0">
              <a:buNone/>
            </a:pPr>
            <a:endParaRPr lang="en-US" sz="1350" dirty="0"/>
          </a:p>
          <a:p>
            <a:pPr marL="57149" indent="0">
              <a:buNone/>
            </a:pPr>
            <a:r>
              <a:rPr lang="en-US" sz="1350" dirty="0"/>
              <a:t>Types of feasibility study</a:t>
            </a:r>
          </a:p>
          <a:p>
            <a:pPr marL="57149" indent="0">
              <a:buNone/>
            </a:pPr>
            <a:endParaRPr lang="en-US" sz="1350" dirty="0"/>
          </a:p>
          <a:p>
            <a:r>
              <a:rPr lang="en-US" sz="1350" dirty="0"/>
              <a:t>Economic Feasibility</a:t>
            </a:r>
          </a:p>
          <a:p>
            <a:r>
              <a:rPr lang="en-US" sz="1350" dirty="0"/>
              <a:t>Operational Feasibility</a:t>
            </a:r>
          </a:p>
          <a:p>
            <a:r>
              <a:rPr lang="en-US" sz="1350" dirty="0"/>
              <a:t>Technical Feasibility</a:t>
            </a:r>
          </a:p>
          <a:p>
            <a:endParaRPr lang="en-US" sz="1350" dirty="0"/>
          </a:p>
          <a:p>
            <a:endParaRPr lang="en-US" sz="135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CE31F-F5D8-44B7-BC39-0336848F42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07920275"/>
      </p:ext>
    </p:extLst>
  </p:cSld>
  <p:clrMapOvr>
    <a:masterClrMapping/>
  </p:clrMapOvr>
</p:sld>
</file>

<file path=ppt/theme/theme1.xml><?xml version="1.0" encoding="utf-8"?>
<a:theme xmlns:a="http://schemas.openxmlformats.org/drawingml/2006/main" name="Alonso template">
  <a:themeElements>
    <a:clrScheme name="Custom 347">
      <a:dk1>
        <a:srgbClr val="410433"/>
      </a:dk1>
      <a:lt1>
        <a:srgbClr val="FFFFFF"/>
      </a:lt1>
      <a:dk2>
        <a:srgbClr val="9C9194"/>
      </a:dk2>
      <a:lt2>
        <a:srgbClr val="EBE7E4"/>
      </a:lt2>
      <a:accent1>
        <a:srgbClr val="77063F"/>
      </a:accent1>
      <a:accent2>
        <a:srgbClr val="AC0C5C"/>
      </a:accent2>
      <a:accent3>
        <a:srgbClr val="C7284F"/>
      </a:accent3>
      <a:accent4>
        <a:srgbClr val="FF7154"/>
      </a:accent4>
      <a:accent5>
        <a:srgbClr val="FF963C"/>
      </a:accent5>
      <a:accent6>
        <a:srgbClr val="FAC12B"/>
      </a:accent6>
      <a:hlink>
        <a:srgbClr val="77063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717</Words>
  <Application>Microsoft Office PowerPoint</Application>
  <PresentationFormat>Custom</PresentationFormat>
  <Paragraphs>173</Paragraphs>
  <Slides>22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Wingdings</vt:lpstr>
      <vt:lpstr>Fira Sans Light</vt:lpstr>
      <vt:lpstr>Fira Sans SemiBold</vt:lpstr>
      <vt:lpstr>Calibri</vt:lpstr>
      <vt:lpstr>Fira Sans</vt:lpstr>
      <vt:lpstr>Symbol</vt:lpstr>
      <vt:lpstr>Alonso template</vt:lpstr>
      <vt:lpstr>Blockchain Based Online Market System</vt:lpstr>
      <vt:lpstr>Thanks to</vt:lpstr>
      <vt:lpstr>Contents</vt:lpstr>
      <vt:lpstr>Introduction</vt:lpstr>
      <vt:lpstr>Abstract</vt:lpstr>
      <vt:lpstr>Existing System</vt:lpstr>
      <vt:lpstr>Proposed System</vt:lpstr>
      <vt:lpstr>Modules and Description</vt:lpstr>
      <vt:lpstr>Feasibility Study</vt:lpstr>
      <vt:lpstr>Economic Feasibility </vt:lpstr>
      <vt:lpstr>Operational Feasibility </vt:lpstr>
      <vt:lpstr>Technical Feasibility </vt:lpstr>
      <vt:lpstr>Software and Hardware Requirements</vt:lpstr>
      <vt:lpstr>Database Design</vt:lpstr>
      <vt:lpstr>Activity Diagram</vt:lpstr>
      <vt:lpstr>Use Case Diagram</vt:lpstr>
      <vt:lpstr>Snapshots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hp</cp:lastModifiedBy>
  <cp:revision>27</cp:revision>
  <dcterms:modified xsi:type="dcterms:W3CDTF">2022-02-27T17:28:39Z</dcterms:modified>
</cp:coreProperties>
</file>